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2"/>
  </p:notes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13" autoAdjust="0"/>
    <p:restoredTop sz="96210" autoAdjust="0"/>
  </p:normalViewPr>
  <p:slideViewPr>
    <p:cSldViewPr snapToGrid="0">
      <p:cViewPr varScale="1">
        <p:scale>
          <a:sx n="93" d="100"/>
          <a:sy n="93" d="100"/>
        </p:scale>
        <p:origin x="66" y="306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9DFC28-1DED-4411-808B-C3C3850AA657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DF6748-265E-442C-8E85-3C7F4A160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83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DF6748-265E-442C-8E85-3C7F4A160C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140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520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9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8383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663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33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83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860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2384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390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42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028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39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88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201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586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363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835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E71475E-664B-4F4E-9E69-4ADB5204DD0A}" type="datetimeFigureOut">
              <a:rPr lang="en-US" smtClean="0"/>
              <a:t>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890ECDE-3F6E-4305-8A8D-FC80EA49B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50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ytimes/covid-19-data" TargetMode="External"/><Relationship Id="rId2" Type="http://schemas.openxmlformats.org/officeDocument/2006/relationships/hyperlink" Target="http://web.mta.info/developers/turnstile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cdc.noaa.gov/cdo-web/" TargetMode="External"/><Relationship Id="rId4" Type="http://schemas.openxmlformats.org/officeDocument/2006/relationships/hyperlink" Target="https://data.cityofnewyork.us/Transportation/FHV-Base-Aggregate-Report/2v9c-2k7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rain, platform, outdoor, station&#10;&#10;Description automatically generated">
            <a:extLst>
              <a:ext uri="{FF2B5EF4-FFF2-40B4-BE49-F238E27FC236}">
                <a16:creationId xmlns:a16="http://schemas.microsoft.com/office/drawing/2014/main" id="{861EFD03-505F-4BFB-AA39-9E90141FE4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0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87B321-DCE2-47FC-9DFE-22CCD028C6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28482"/>
            <a:ext cx="9991725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Exploratory Data Analysis: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5400" dirty="0">
                <a:solidFill>
                  <a:srgbClr val="FFFFFF"/>
                </a:solidFill>
              </a:rPr>
              <a:t>Advice for NYC Metro Scheduling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F8DF05-8FD6-4D4D-BA42-30C89F4E45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3"/>
            <a:ext cx="9144000" cy="1946121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Josh Jingtian Wang</a:t>
            </a:r>
          </a:p>
          <a:p>
            <a:r>
              <a:rPr lang="en-US" sz="2400" dirty="0">
                <a:solidFill>
                  <a:srgbClr val="FFFFFF"/>
                </a:solidFill>
              </a:rPr>
              <a:t>Metis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Jan 25, 2022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D98891-5B34-486D-A4B9-15D4FE15CCB4}"/>
              </a:ext>
            </a:extLst>
          </p:cNvPr>
          <p:cNvSpPr txBox="1"/>
          <p:nvPr/>
        </p:nvSpPr>
        <p:spPr>
          <a:xfrm>
            <a:off x="0" y="6627167"/>
            <a:ext cx="11961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pic source: pix11.com</a:t>
            </a:r>
          </a:p>
        </p:txBody>
      </p:sp>
    </p:spTree>
    <p:extLst>
      <p:ext uri="{BB962C8B-B14F-4D97-AF65-F5344CB8AC3E}">
        <p14:creationId xmlns:p14="http://schemas.microsoft.com/office/powerpoint/2010/main" val="183353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5A6B0-DFFC-408E-9A18-F7CAA194E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452" y="663336"/>
            <a:ext cx="10018713" cy="1752599"/>
          </a:xfrm>
        </p:spPr>
        <p:txBody>
          <a:bodyPr/>
          <a:lstStyle/>
          <a:p>
            <a:pPr algn="l"/>
            <a:r>
              <a:rPr lang="en-US" dirty="0"/>
              <a:t>Advice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24723-6785-47FB-83FC-2D363CE77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1590" y="1752599"/>
            <a:ext cx="5190288" cy="4254771"/>
          </a:xfrm>
        </p:spPr>
        <p:txBody>
          <a:bodyPr>
            <a:normAutofit/>
          </a:bodyPr>
          <a:lstStyle/>
          <a:p>
            <a:r>
              <a:rPr lang="en-US" sz="2000" dirty="0"/>
              <a:t>COVID waves and rideshare services potentially affect NYC metro ridership</a:t>
            </a:r>
          </a:p>
          <a:p>
            <a:r>
              <a:rPr lang="en-US" sz="2000" dirty="0"/>
              <a:t>Weather may not be a strong enough factor to warrant train scheduling change</a:t>
            </a:r>
          </a:p>
          <a:p>
            <a:r>
              <a:rPr lang="en-US" sz="2000" dirty="0"/>
              <a:t>Fewer trains can be scheduled on holidays, weekends and at nighttime.</a:t>
            </a:r>
          </a:p>
        </p:txBody>
      </p:sp>
      <p:pic>
        <p:nvPicPr>
          <p:cNvPr id="5" name="Picture 4" descr="People waiting for a train&#10;&#10;Description automatically generated with medium confidence">
            <a:extLst>
              <a:ext uri="{FF2B5EF4-FFF2-40B4-BE49-F238E27FC236}">
                <a16:creationId xmlns:a16="http://schemas.microsoft.com/office/drawing/2014/main" id="{F892162E-9CC8-4B41-A3A6-BD7F457EE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094" y="1539636"/>
            <a:ext cx="6064526" cy="40430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80E65B-8CCF-4310-9B55-BEA5C3DAEACF}"/>
              </a:ext>
            </a:extLst>
          </p:cNvPr>
          <p:cNvSpPr txBox="1"/>
          <p:nvPr/>
        </p:nvSpPr>
        <p:spPr>
          <a:xfrm>
            <a:off x="0" y="6627167"/>
            <a:ext cx="15776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pic source: nydailynews.com</a:t>
            </a:r>
          </a:p>
        </p:txBody>
      </p:sp>
    </p:spTree>
    <p:extLst>
      <p:ext uri="{BB962C8B-B14F-4D97-AF65-F5344CB8AC3E}">
        <p14:creationId xmlns:p14="http://schemas.microsoft.com/office/powerpoint/2010/main" val="28925420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8ADE3-C491-441E-B74F-88EEDFCD7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518137"/>
          </a:xfrm>
        </p:spPr>
        <p:txBody>
          <a:bodyPr/>
          <a:lstStyle/>
          <a:p>
            <a:pPr algn="l"/>
            <a:r>
              <a:rPr lang="en-US" dirty="0"/>
              <a:t>Backstory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718D1-FB55-4170-975E-C4872C40E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18137"/>
            <a:ext cx="10018713" cy="49244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Client</a:t>
            </a:r>
          </a:p>
          <a:p>
            <a:pPr lvl="1"/>
            <a:r>
              <a:rPr lang="en-US" dirty="0"/>
              <a:t>Metropolitan Transportation Authority (MTA)</a:t>
            </a:r>
          </a:p>
          <a:p>
            <a:r>
              <a:rPr lang="en-US" dirty="0"/>
              <a:t>Question</a:t>
            </a:r>
          </a:p>
          <a:p>
            <a:pPr lvl="1"/>
            <a:r>
              <a:rPr lang="en-US" dirty="0"/>
              <a:t>What factors potentially affect NYC metro ridership?</a:t>
            </a:r>
          </a:p>
          <a:p>
            <a:r>
              <a:rPr lang="en-US" dirty="0"/>
              <a:t>Purpose</a:t>
            </a:r>
          </a:p>
          <a:p>
            <a:pPr lvl="1"/>
            <a:r>
              <a:rPr lang="en-US" dirty="0"/>
              <a:t>Modify train scheduling to reduce budget</a:t>
            </a:r>
          </a:p>
          <a:p>
            <a:r>
              <a:rPr lang="en-US" dirty="0"/>
              <a:t>Deliverables</a:t>
            </a:r>
          </a:p>
          <a:p>
            <a:pPr lvl="1"/>
            <a:r>
              <a:rPr lang="en-US" dirty="0"/>
              <a:t>COVID vs Metro</a:t>
            </a:r>
          </a:p>
          <a:p>
            <a:pPr lvl="1"/>
            <a:r>
              <a:rPr lang="en-US" dirty="0"/>
              <a:t>Uber/Lyft vs Metro</a:t>
            </a:r>
          </a:p>
          <a:p>
            <a:pPr lvl="1"/>
            <a:r>
              <a:rPr lang="en-US" dirty="0"/>
              <a:t>Weather vs Metro</a:t>
            </a:r>
          </a:p>
          <a:p>
            <a:pPr lvl="1"/>
            <a:r>
              <a:rPr lang="en-US" dirty="0"/>
              <a:t>Metro ridership trend in a year/week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03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8ADE3-C491-441E-B74F-88EEDFCD7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518137"/>
          </a:xfrm>
        </p:spPr>
        <p:txBody>
          <a:bodyPr/>
          <a:lstStyle/>
          <a:p>
            <a:pPr algn="l"/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718D1-FB55-4170-975E-C4872C40E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1232387"/>
            <a:ext cx="10018713" cy="4924425"/>
          </a:xfrm>
        </p:spPr>
        <p:txBody>
          <a:bodyPr>
            <a:normAutofit/>
          </a:bodyPr>
          <a:lstStyle/>
          <a:p>
            <a:r>
              <a:rPr lang="en-US" dirty="0"/>
              <a:t>Metro data</a:t>
            </a:r>
          </a:p>
          <a:p>
            <a:pPr lvl="1"/>
            <a:r>
              <a:rPr lang="en-US" dirty="0">
                <a:hlinkClick r:id="rId2"/>
              </a:rPr>
              <a:t>http://web.mta.info/developers/turnstile.html</a:t>
            </a:r>
            <a:endParaRPr lang="en-US" dirty="0"/>
          </a:p>
          <a:p>
            <a:r>
              <a:rPr lang="en-US" dirty="0"/>
              <a:t>COVID data</a:t>
            </a:r>
          </a:p>
          <a:p>
            <a:pPr lvl="1"/>
            <a:r>
              <a:rPr lang="en-US" b="0" i="0" u="sng" dirty="0">
                <a:effectLst/>
                <a:latin typeface="-apple-system"/>
                <a:hlinkClick r:id="rId3"/>
              </a:rPr>
              <a:t>https://github.com/nytimes/covid-19-data</a:t>
            </a:r>
            <a:endParaRPr lang="en-US" b="0" i="0" u="sng" dirty="0">
              <a:effectLst/>
              <a:latin typeface="-apple-system"/>
            </a:endParaRPr>
          </a:p>
          <a:p>
            <a:r>
              <a:rPr lang="en-US" dirty="0"/>
              <a:t>Uber/Lyft data</a:t>
            </a:r>
          </a:p>
          <a:p>
            <a:pPr lvl="1"/>
            <a:r>
              <a:rPr lang="en-US" dirty="0">
                <a:hlinkClick r:id="rId4"/>
              </a:rPr>
              <a:t>https://data.cityofnewyork.us/Transportation/FHV-Base-Aggregate-Report/2v9c-2k7f</a:t>
            </a:r>
            <a:endParaRPr lang="en-US" dirty="0"/>
          </a:p>
          <a:p>
            <a:r>
              <a:rPr lang="en-US" dirty="0"/>
              <a:t>Weather data</a:t>
            </a:r>
          </a:p>
          <a:p>
            <a:pPr lvl="1"/>
            <a:r>
              <a:rPr lang="en-US" dirty="0">
                <a:hlinkClick r:id="rId5"/>
              </a:rPr>
              <a:t>https://www.ncdc.noaa.gov/cdo-web/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6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8ADE3-C491-441E-B74F-88EEDFCD7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518137"/>
          </a:xfrm>
        </p:spPr>
        <p:txBody>
          <a:bodyPr/>
          <a:lstStyle/>
          <a:p>
            <a:pPr algn="l"/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718D1-FB55-4170-975E-C4872C40E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966787"/>
            <a:ext cx="10018713" cy="4924425"/>
          </a:xfrm>
        </p:spPr>
        <p:txBody>
          <a:bodyPr>
            <a:normAutofit/>
          </a:bodyPr>
          <a:lstStyle/>
          <a:p>
            <a:r>
              <a:rPr lang="en-US" sz="2800" dirty="0"/>
              <a:t>Data acquisition</a:t>
            </a:r>
          </a:p>
          <a:p>
            <a:pPr lvl="1"/>
            <a:r>
              <a:rPr lang="en-US" sz="2400" dirty="0"/>
              <a:t>SQL</a:t>
            </a:r>
          </a:p>
          <a:p>
            <a:pPr lvl="1"/>
            <a:r>
              <a:rPr lang="en-US" sz="2400" dirty="0"/>
              <a:t>Python (</a:t>
            </a:r>
            <a:r>
              <a:rPr lang="en-US" sz="2400" dirty="0" err="1"/>
              <a:t>SQLAlchemy</a:t>
            </a:r>
            <a:r>
              <a:rPr lang="en-US" sz="2400" dirty="0"/>
              <a:t>)</a:t>
            </a:r>
          </a:p>
          <a:p>
            <a:r>
              <a:rPr lang="en-US" sz="2800" dirty="0"/>
              <a:t>Data Cleaning and Manipulation</a:t>
            </a:r>
          </a:p>
          <a:p>
            <a:pPr lvl="1"/>
            <a:r>
              <a:rPr lang="en-US" sz="2400" b="0" i="0" dirty="0">
                <a:effectLst/>
                <a:latin typeface="-apple-system"/>
              </a:rPr>
              <a:t>Python (pandas)</a:t>
            </a:r>
          </a:p>
          <a:p>
            <a:r>
              <a:rPr lang="en-US" sz="2800" dirty="0"/>
              <a:t>Visualization</a:t>
            </a:r>
          </a:p>
          <a:p>
            <a:pPr lvl="1"/>
            <a:r>
              <a:rPr lang="en-US" sz="2400" dirty="0"/>
              <a:t>Python (matplotlib, seaborn, </a:t>
            </a:r>
            <a:r>
              <a:rPr lang="en-US" sz="2400" dirty="0" err="1"/>
              <a:t>calplot</a:t>
            </a:r>
            <a:r>
              <a:rPr lang="en-US" sz="2400" dirty="0"/>
              <a:t> (calendar heatmaps))</a:t>
            </a:r>
          </a:p>
        </p:txBody>
      </p:sp>
    </p:spTree>
    <p:extLst>
      <p:ext uri="{BB962C8B-B14F-4D97-AF65-F5344CB8AC3E}">
        <p14:creationId xmlns:p14="http://schemas.microsoft.com/office/powerpoint/2010/main" val="1994040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E80F3-69A2-4040-8480-5694A2D6D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863" y="-391830"/>
            <a:ext cx="10018713" cy="1752599"/>
          </a:xfrm>
        </p:spPr>
        <p:txBody>
          <a:bodyPr/>
          <a:lstStyle/>
          <a:p>
            <a:pPr algn="l"/>
            <a:r>
              <a:rPr lang="en-US" dirty="0"/>
              <a:t>COVID Cases vs Metro Ridership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B29A50-96A8-430D-9504-9EEB0F6F6F35}"/>
              </a:ext>
            </a:extLst>
          </p:cNvPr>
          <p:cNvSpPr txBox="1"/>
          <p:nvPr/>
        </p:nvSpPr>
        <p:spPr>
          <a:xfrm>
            <a:off x="9556361" y="4472202"/>
            <a:ext cx="2735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Takeaway: </a:t>
            </a:r>
            <a:r>
              <a:rPr lang="en-US" dirty="0"/>
              <a:t>Rises in metro ridership (re-opening) are often followed by COVID waves.</a:t>
            </a:r>
          </a:p>
        </p:txBody>
      </p:sp>
      <p:pic>
        <p:nvPicPr>
          <p:cNvPr id="19" name="Content Placeholder 18" descr="Chart&#10;&#10;Description automatically generated">
            <a:extLst>
              <a:ext uri="{FF2B5EF4-FFF2-40B4-BE49-F238E27FC236}">
                <a16:creationId xmlns:a16="http://schemas.microsoft.com/office/drawing/2014/main" id="{9F740399-CDB9-4289-B433-6DC799C61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69" y="944562"/>
            <a:ext cx="8870156" cy="5913438"/>
          </a:xfrm>
        </p:spPr>
      </p:pic>
    </p:spTree>
    <p:extLst>
      <p:ext uri="{BB962C8B-B14F-4D97-AF65-F5344CB8AC3E}">
        <p14:creationId xmlns:p14="http://schemas.microsoft.com/office/powerpoint/2010/main" val="2673249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C70EA-17E7-40BB-87F3-08805634D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1752599"/>
          </a:xfrm>
        </p:spPr>
        <p:txBody>
          <a:bodyPr/>
          <a:lstStyle/>
          <a:p>
            <a:pPr algn="l"/>
            <a:r>
              <a:rPr lang="en-US" dirty="0"/>
              <a:t>Rideshare Services vs Metro Ridership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A1EB61-419E-4A64-9AE7-7CD7E91538A5}"/>
              </a:ext>
            </a:extLst>
          </p:cNvPr>
          <p:cNvSpPr txBox="1"/>
          <p:nvPr/>
        </p:nvSpPr>
        <p:spPr>
          <a:xfrm>
            <a:off x="9719289" y="4443627"/>
            <a:ext cx="25393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Takeaway: </a:t>
            </a:r>
            <a:r>
              <a:rPr lang="en-US" dirty="0"/>
              <a:t>The rise of Uber/Lyft may have contributed to the slight decline of pre-COVID NYC metro ridership.</a:t>
            </a:r>
          </a:p>
        </p:txBody>
      </p:sp>
      <p:pic>
        <p:nvPicPr>
          <p:cNvPr id="14" name="Content Placeholder 13" descr="Chart&#10;&#10;Description automatically generated">
            <a:extLst>
              <a:ext uri="{FF2B5EF4-FFF2-40B4-BE49-F238E27FC236}">
                <a16:creationId xmlns:a16="http://schemas.microsoft.com/office/drawing/2014/main" id="{36586395-F658-4F1C-AFB4-54C76E67FE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540" y="1097901"/>
            <a:ext cx="8868749" cy="5912501"/>
          </a:xfrm>
        </p:spPr>
      </p:pic>
    </p:spTree>
    <p:extLst>
      <p:ext uri="{BB962C8B-B14F-4D97-AF65-F5344CB8AC3E}">
        <p14:creationId xmlns:p14="http://schemas.microsoft.com/office/powerpoint/2010/main" val="4084736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E80F3-69A2-4040-8480-5694A2D6D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203689"/>
            <a:ext cx="10018713" cy="1752599"/>
          </a:xfrm>
        </p:spPr>
        <p:txBody>
          <a:bodyPr/>
          <a:lstStyle/>
          <a:p>
            <a:pPr algn="l"/>
            <a:r>
              <a:rPr lang="en-US" dirty="0"/>
              <a:t>Weather vs Metro Ridership</a:t>
            </a:r>
          </a:p>
        </p:txBody>
      </p:sp>
      <p:pic>
        <p:nvPicPr>
          <p:cNvPr id="6" name="Content Placeholder 5" descr="Chart, scatter chart&#10;&#10;Description automatically generated">
            <a:extLst>
              <a:ext uri="{FF2B5EF4-FFF2-40B4-BE49-F238E27FC236}">
                <a16:creationId xmlns:a16="http://schemas.microsoft.com/office/drawing/2014/main" id="{0BF26E32-8795-498F-97D6-9A86DD7C0D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984" y="1803888"/>
            <a:ext cx="11641014" cy="3880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B29A50-96A8-430D-9504-9EEB0F6F6F35}"/>
              </a:ext>
            </a:extLst>
          </p:cNvPr>
          <p:cNvSpPr txBox="1"/>
          <p:nvPr/>
        </p:nvSpPr>
        <p:spPr>
          <a:xfrm>
            <a:off x="3240497" y="5844351"/>
            <a:ext cx="69437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Takeaway: </a:t>
            </a:r>
            <a:r>
              <a:rPr lang="en-US" dirty="0"/>
              <a:t>NYC metro ridership is negatively correlated with rainfall and snowfall, and positively correlated with ambient temperature. The relationships are not strong.</a:t>
            </a:r>
          </a:p>
        </p:txBody>
      </p:sp>
    </p:spTree>
    <p:extLst>
      <p:ext uri="{BB962C8B-B14F-4D97-AF65-F5344CB8AC3E}">
        <p14:creationId xmlns:p14="http://schemas.microsoft.com/office/powerpoint/2010/main" val="77781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E3BF9-8D63-48B8-8748-D41462B03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/>
          <a:lstStyle/>
          <a:p>
            <a:pPr algn="l"/>
            <a:r>
              <a:rPr lang="en-US" dirty="0"/>
              <a:t>Daily Metro Ridership Trend (2019)</a:t>
            </a:r>
          </a:p>
        </p:txBody>
      </p:sp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42D92CE8-0679-4689-91AD-E57C5AC6F0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6246" y="744499"/>
            <a:ext cx="13395962" cy="558165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B963A7-59E4-4B92-A037-B35399D37E33}"/>
              </a:ext>
            </a:extLst>
          </p:cNvPr>
          <p:cNvSpPr txBox="1"/>
          <p:nvPr/>
        </p:nvSpPr>
        <p:spPr>
          <a:xfrm>
            <a:off x="4132767" y="5206175"/>
            <a:ext cx="4257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Takeaway: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ridership on holidays, weekends.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ridership in Spring and Fall than in Winter and Summer.</a:t>
            </a:r>
          </a:p>
        </p:txBody>
      </p:sp>
    </p:spTree>
    <p:extLst>
      <p:ext uri="{BB962C8B-B14F-4D97-AF65-F5344CB8AC3E}">
        <p14:creationId xmlns:p14="http://schemas.microsoft.com/office/powerpoint/2010/main" val="3591249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35E4C-4655-4BD0-9F2C-AED73C14F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460" y="-142875"/>
            <a:ext cx="10018713" cy="1752599"/>
          </a:xfrm>
        </p:spPr>
        <p:txBody>
          <a:bodyPr/>
          <a:lstStyle/>
          <a:p>
            <a:pPr algn="l"/>
            <a:r>
              <a:rPr lang="en-US" dirty="0"/>
              <a:t>Hourly Metro Ridership Trend (2019)</a:t>
            </a:r>
          </a:p>
        </p:txBody>
      </p:sp>
      <p:pic>
        <p:nvPicPr>
          <p:cNvPr id="5" name="Content Placeholder 4" descr="Shape, square&#10;&#10;Description automatically generated">
            <a:extLst>
              <a:ext uri="{FF2B5EF4-FFF2-40B4-BE49-F238E27FC236}">
                <a16:creationId xmlns:a16="http://schemas.microsoft.com/office/drawing/2014/main" id="{C0A91564-9225-4238-B53E-D1E2E71C77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832" y="509817"/>
            <a:ext cx="6669882" cy="666988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FB3F53-F17E-463E-9A2B-C34AB9DC1389}"/>
              </a:ext>
            </a:extLst>
          </p:cNvPr>
          <p:cNvSpPr txBox="1"/>
          <p:nvPr/>
        </p:nvSpPr>
        <p:spPr>
          <a:xfrm>
            <a:off x="8315325" y="3313420"/>
            <a:ext cx="44053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Takeaway: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ridership on weekends.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ridership from 8am to 8pm on weekdays.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4922E3-F68F-4D0F-857B-DE143573937F}"/>
              </a:ext>
            </a:extLst>
          </p:cNvPr>
          <p:cNvSpPr txBox="1"/>
          <p:nvPr/>
        </p:nvSpPr>
        <p:spPr>
          <a:xfrm>
            <a:off x="9350015" y="6119336"/>
            <a:ext cx="29403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Notes: </a:t>
            </a:r>
          </a:p>
          <a:p>
            <a:r>
              <a:rPr lang="en-US" sz="1400" dirty="0"/>
              <a:t>Removed holidays</a:t>
            </a:r>
          </a:p>
          <a:p>
            <a:r>
              <a:rPr lang="en-US" sz="1400" dirty="0"/>
              <a:t>Data skewed for March to November</a:t>
            </a:r>
          </a:p>
        </p:txBody>
      </p:sp>
    </p:spTree>
    <p:extLst>
      <p:ext uri="{BB962C8B-B14F-4D97-AF65-F5344CB8AC3E}">
        <p14:creationId xmlns:p14="http://schemas.microsoft.com/office/powerpoint/2010/main" val="34567208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366</TotalTime>
  <Words>336</Words>
  <Application>Microsoft Office PowerPoint</Application>
  <PresentationFormat>Widescreen</PresentationFormat>
  <Paragraphs>57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-apple-system</vt:lpstr>
      <vt:lpstr>Arial</vt:lpstr>
      <vt:lpstr>Calibri</vt:lpstr>
      <vt:lpstr>Corbel</vt:lpstr>
      <vt:lpstr>Parallax</vt:lpstr>
      <vt:lpstr>Exploratory Data Analysis: Advice for NYC Metro Scheduling</vt:lpstr>
      <vt:lpstr>Backstory</vt:lpstr>
      <vt:lpstr>Data</vt:lpstr>
      <vt:lpstr>Methods</vt:lpstr>
      <vt:lpstr>COVID Cases vs Metro Ridership</vt:lpstr>
      <vt:lpstr>Rideshare Services vs Metro Ridership</vt:lpstr>
      <vt:lpstr>Weather vs Metro Ridership</vt:lpstr>
      <vt:lpstr>Daily Metro Ridership Trend (2019)</vt:lpstr>
      <vt:lpstr>Hourly Metro Ridership Trend (2019)</vt:lpstr>
      <vt:lpstr>Advice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 Josh</dc:creator>
  <cp:lastModifiedBy>Wang Josh</cp:lastModifiedBy>
  <cp:revision>44</cp:revision>
  <dcterms:created xsi:type="dcterms:W3CDTF">2022-01-22T00:42:32Z</dcterms:created>
  <dcterms:modified xsi:type="dcterms:W3CDTF">2022-01-27T01:20:39Z</dcterms:modified>
</cp:coreProperties>
</file>

<file path=docProps/thumbnail.jpeg>
</file>